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8" r:id="rId2"/>
    <p:sldId id="259" r:id="rId3"/>
    <p:sldId id="275" r:id="rId4"/>
    <p:sldId id="260" r:id="rId5"/>
    <p:sldId id="263" r:id="rId6"/>
    <p:sldId id="264" r:id="rId7"/>
    <p:sldId id="268" r:id="rId8"/>
    <p:sldId id="265" r:id="rId9"/>
    <p:sldId id="270" r:id="rId10"/>
    <p:sldId id="271" r:id="rId11"/>
    <p:sldId id="272" r:id="rId12"/>
  </p:sldIdLst>
  <p:sldSz cx="9144000" cy="6858000" type="screen4x3"/>
  <p:notesSz cx="6946900" cy="92837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 Black" pitchFamily="34" charset="0"/>
        <a:ea typeface="+mn-ea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3F592D"/>
    <a:srgbClr val="990000"/>
    <a:srgbClr val="006699"/>
    <a:srgbClr val="336699"/>
    <a:srgbClr val="CC3300"/>
    <a:srgbClr val="CC0000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7" autoAdjust="0"/>
    <p:restoredTop sz="94811" autoAdjust="0"/>
  </p:normalViewPr>
  <p:slideViewPr>
    <p:cSldViewPr>
      <p:cViewPr varScale="1">
        <p:scale>
          <a:sx n="70" d="100"/>
          <a:sy n="70" d="100"/>
        </p:scale>
        <p:origin x="-13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86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C5A72BFF-B38C-44E3-912D-10AD56D6E5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2586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37000" y="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5252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5513" y="4410075"/>
            <a:ext cx="50958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30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defTabSz="927100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30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37000" y="8820150"/>
            <a:ext cx="3009900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738" tIns="46369" rIns="92738" bIns="46369" numCol="1" anchor="b" anchorCtr="0" compatLnSpc="1">
            <a:prstTxWarp prst="textNoShape">
              <a:avLst/>
            </a:prstTxWarp>
          </a:bodyPr>
          <a:lstStyle>
            <a:lvl1pPr algn="r" defTabSz="927100" eaLnBrk="1" hangingPunct="1">
              <a:defRPr sz="1200" smtClean="0">
                <a:latin typeface="Times New Roman" charset="0"/>
              </a:defRPr>
            </a:lvl1pPr>
          </a:lstStyle>
          <a:p>
            <a:pPr>
              <a:defRPr/>
            </a:pPr>
            <a:fld id="{ED0FFF98-4B07-44FF-81B0-864B157CCD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9587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Times New Roman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0FFF98-4B07-44FF-81B0-864B157CCD51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420" name="Rectangle 140"/>
          <p:cNvSpPr>
            <a:spLocks noGrp="1" noChangeArrowheads="1"/>
          </p:cNvSpPr>
          <p:nvPr>
            <p:ph type="ctrTitle" sz="quarter"/>
          </p:nvPr>
        </p:nvSpPr>
        <p:spPr>
          <a:xfrm>
            <a:off x="2590800" y="2640013"/>
            <a:ext cx="6019800" cy="1230312"/>
          </a:xfrm>
        </p:spPr>
        <p:txBody>
          <a:bodyPr/>
          <a:lstStyle>
            <a:lvl1pPr algn="r">
              <a:defRPr sz="38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7421" name="Rectangle 141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2590800" y="3867150"/>
            <a:ext cx="6019800" cy="685800"/>
          </a:xfrm>
        </p:spPr>
        <p:txBody>
          <a:bodyPr/>
          <a:lstStyle>
            <a:lvl1pPr marL="0" indent="0" algn="r">
              <a:buFontTx/>
              <a:buNone/>
              <a:defRPr sz="1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6192DB76-6A2C-4AB7-A551-5DF6D22C4E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7AA87-38DF-4BB3-999C-7DB822981A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381000"/>
            <a:ext cx="2000250" cy="5791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81000"/>
            <a:ext cx="5848350" cy="5791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2A602C-0C1D-4C0A-9825-6408D61707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01000" cy="115728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98A071-63DC-4332-93EA-88C03FFAB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69F933-F099-468E-80FC-8044DDE32E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4F60D-CD3F-4085-A475-94F2542938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600200"/>
            <a:ext cx="39243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B358C6-27AA-4C70-A379-F319AF28A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0C0B72-0E95-435A-8FDA-4F6D3E4FE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3730A9-75B7-462E-8BEF-27B6E63FCD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888A7C-A8F6-4AA7-AFCA-61F86DB7C4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582CE-D4D7-4555-A9B4-F854C7A9F4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142"/>
          <p:cNvSpPr>
            <a:spLocks noGrp="1" noChangeArrowheads="1"/>
          </p:cNvSpPr>
          <p:nvPr>
            <p:ph type="dt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43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144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12B5D2-030A-48CC-A533-FD71D45F71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137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81000"/>
            <a:ext cx="8001000" cy="115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138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8001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96398" name="Rectangle 142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228600" y="6324600"/>
            <a:ext cx="16764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399" name="Rectangle 14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057400" y="6324600"/>
            <a:ext cx="28956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6400" name="Rectangle 1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72400" y="6324600"/>
            <a:ext cx="1066800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 smtClean="0">
                <a:solidFill>
                  <a:srgbClr val="000000"/>
                </a:solidFill>
                <a:latin typeface="+mn-lt"/>
              </a:defRPr>
            </a:lvl1pPr>
          </a:lstStyle>
          <a:p>
            <a:pPr>
              <a:defRPr/>
            </a:pPr>
            <a:fld id="{3F00E3B7-F374-48BF-81BA-DD4D3CF1E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0000"/>
          </a:solidFill>
          <a:latin typeface="Century Gothic" pitchFamily="34" charset="0"/>
        </a:defRPr>
      </a:lvl9pPr>
    </p:titleStyle>
    <p:bodyStyle>
      <a:lvl1pPr marL="342900" indent="-342900" algn="l" rtl="0" eaLnBrk="0" fontAlgn="base" hangingPunct="0">
        <a:spcBef>
          <a:spcPct val="40000"/>
        </a:spcBef>
        <a:spcAft>
          <a:spcPct val="0"/>
        </a:spcAft>
        <a:buClr>
          <a:srgbClr val="000000"/>
        </a:buClr>
        <a:buChar char="•"/>
        <a:defRPr sz="24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200">
          <a:solidFill>
            <a:srgbClr val="000000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Font typeface="Century Gothic" pitchFamily="34" charset="0"/>
        <a:buChar char="−"/>
        <a:defRPr sz="2000">
          <a:solidFill>
            <a:srgbClr val="000000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0000"/>
        </a:buClr>
        <a:buChar char="•"/>
        <a:defRPr sz="2000">
          <a:solidFill>
            <a:srgbClr val="000000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0000"/>
        </a:buClr>
        <a:buChar char="•"/>
        <a:defRPr>
          <a:solidFill>
            <a:srgbClr val="000000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2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/>
              <a:t>Ellis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/>
              <a:t>July 2015</a:t>
            </a:r>
          </a:p>
        </p:txBody>
      </p:sp>
      <p:sp>
        <p:nvSpPr>
          <p:cNvPr id="3075" name="Rectangle 13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3400" b="0" dirty="0" smtClean="0"/>
              <a:t>Our 50 States:</a:t>
            </a:r>
            <a:br>
              <a:rPr lang="en-US" sz="3400" b="0" dirty="0" smtClean="0"/>
            </a:br>
            <a:r>
              <a:rPr lang="en-US" sz="3400" b="0" dirty="0" smtClean="0"/>
              <a:t>Rhode Island</a:t>
            </a:r>
            <a:endParaRPr lang="en-US" sz="34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Places to Visit</a:t>
            </a:r>
          </a:p>
        </p:txBody>
      </p:sp>
      <p:sp>
        <p:nvSpPr>
          <p:cNvPr id="12291" name="Text Box 4"/>
          <p:cNvSpPr txBox="1">
            <a:spLocks noChangeArrowheads="1"/>
          </p:cNvSpPr>
          <p:nvPr/>
        </p:nvSpPr>
        <p:spPr bwMode="auto">
          <a:xfrm>
            <a:off x="533400" y="1600201"/>
            <a:ext cx="8153400" cy="6001643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Providence Place 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M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all</a:t>
            </a: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Roger Williams Park</a:t>
            </a: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Roger Williams Park 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Z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oo</a:t>
            </a: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 smtClean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Note: You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can 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use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Microsoft 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Internet Explorer to find information about your site.</a:t>
            </a:r>
            <a:endParaRPr lang="en-US" sz="24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Famous People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Gina </a:t>
            </a:r>
            <a:r>
              <a:rPr lang="en-US" dirty="0" err="1" smtClean="0"/>
              <a:t>Raimondo</a:t>
            </a:r>
            <a:endParaRPr lang="en-US" dirty="0" smtClean="0"/>
          </a:p>
          <a:p>
            <a:pPr eaLnBrk="1" hangingPunct="1"/>
            <a:r>
              <a:rPr lang="en-US" dirty="0" smtClean="0"/>
              <a:t>Roger Williams</a:t>
            </a:r>
          </a:p>
          <a:p>
            <a:pPr eaLnBrk="1" hangingPunct="1"/>
            <a:r>
              <a:rPr lang="en-US" dirty="0" smtClean="0"/>
              <a:t>Taylor Swift</a:t>
            </a:r>
          </a:p>
        </p:txBody>
      </p:sp>
      <p:pic>
        <p:nvPicPr>
          <p:cNvPr id="2050" name="Picture 2" descr="http://images6.fanpop.com/image/photos/32800000/Taylor-Swift-taylor-swift-32854962-1024-76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514600"/>
            <a:ext cx="37592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1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Symbols of Rhode Island</a:t>
            </a:r>
          </a:p>
        </p:txBody>
      </p:sp>
      <p:sp>
        <p:nvSpPr>
          <p:cNvPr id="4099" name="Rectangle 15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153400" cy="4572000"/>
          </a:xfrm>
        </p:spPr>
        <p:txBody>
          <a:bodyPr/>
          <a:lstStyle/>
          <a:p>
            <a:pPr eaLnBrk="1" hangingPunct="1"/>
            <a:r>
              <a:rPr lang="en-US" dirty="0" smtClean="0"/>
              <a:t>The state bird is: Rhode Island red</a:t>
            </a:r>
          </a:p>
          <a:p>
            <a:pPr eaLnBrk="1" hangingPunct="1"/>
            <a:r>
              <a:rPr lang="en-US" dirty="0" smtClean="0"/>
              <a:t>The state flower is: blue Violet</a:t>
            </a:r>
          </a:p>
          <a:p>
            <a:pPr eaLnBrk="1" hangingPunct="1"/>
            <a:r>
              <a:rPr lang="en-US" dirty="0" smtClean="0"/>
              <a:t>The state tree is: Maple</a:t>
            </a:r>
          </a:p>
        </p:txBody>
      </p:sp>
      <p:sp>
        <p:nvSpPr>
          <p:cNvPr id="4100" name="Text Box 18"/>
          <p:cNvSpPr txBox="1">
            <a:spLocks noChangeArrowheads="1"/>
          </p:cNvSpPr>
          <p:nvPr/>
        </p:nvSpPr>
        <p:spPr bwMode="auto">
          <a:xfrm>
            <a:off x="9906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sp>
        <p:nvSpPr>
          <p:cNvPr id="4101" name="Text Box 19"/>
          <p:cNvSpPr txBox="1">
            <a:spLocks noChangeArrowheads="1"/>
          </p:cNvSpPr>
          <p:nvPr/>
        </p:nvSpPr>
        <p:spPr bwMode="auto">
          <a:xfrm>
            <a:off x="32004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sp>
        <p:nvSpPr>
          <p:cNvPr id="4102" name="Text Box 20"/>
          <p:cNvSpPr txBox="1">
            <a:spLocks noChangeArrowheads="1"/>
          </p:cNvSpPr>
          <p:nvPr/>
        </p:nvSpPr>
        <p:spPr bwMode="auto">
          <a:xfrm>
            <a:off x="5410200" y="3505200"/>
            <a:ext cx="1981200" cy="23622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pic>
        <p:nvPicPr>
          <p:cNvPr id="4104" name="Picture 8" descr="http://www.birdlist.org/images/rhode_island_state_bird_rhode_island_red_chicke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3505200"/>
            <a:ext cx="1981200" cy="2362200"/>
          </a:xfrm>
          <a:prstGeom prst="rect">
            <a:avLst/>
          </a:prstGeom>
          <a:noFill/>
        </p:spPr>
      </p:pic>
      <p:pic>
        <p:nvPicPr>
          <p:cNvPr id="4106" name="Picture 10" descr="http://1.bp.blogspot.com/-qSkRi_uJb2Q/TyFeEeyRznI/AAAAAAAAAZQ/ArQT8q12gv0/s1600/blueflower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00400" y="3505200"/>
            <a:ext cx="1981200" cy="2362200"/>
          </a:xfrm>
          <a:prstGeom prst="rect">
            <a:avLst/>
          </a:prstGeom>
          <a:noFill/>
        </p:spPr>
      </p:pic>
      <p:pic>
        <p:nvPicPr>
          <p:cNvPr id="4108" name="Picture 12" descr="http://thesprucery.com/wp-content/uploads/2011/01/Red-Sunset-Maple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10200" y="3505200"/>
            <a:ext cx="1981200" cy="236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Flag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8001000" cy="1371600"/>
          </a:xfrm>
        </p:spPr>
        <p:txBody>
          <a:bodyPr/>
          <a:lstStyle/>
          <a:p>
            <a:pPr eaLnBrk="1" hangingPunct="1"/>
            <a:r>
              <a:rPr lang="en-US" dirty="0" smtClean="0"/>
              <a:t>Rhode Island’s state flag is white, blue and yellow. Also our flag has a yellow anchor and it stands for hope. 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1524000" y="2971800"/>
            <a:ext cx="5867400" cy="2590800"/>
          </a:xfrm>
          <a:prstGeom prst="rect">
            <a:avLst/>
          </a:prstGeom>
          <a:noFill/>
          <a:ln w="6350" cap="sq">
            <a:solidFill>
              <a:srgbClr val="000000"/>
            </a:solidFill>
            <a:miter lim="800000"/>
            <a:headEnd/>
            <a:tailEnd/>
          </a:ln>
        </p:spPr>
        <p:txBody>
          <a:bodyPr anchor="ctr"/>
          <a:lstStyle/>
          <a:p>
            <a:pPr algn="ctr"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Add a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picture </a:t>
            </a:r>
            <a:br>
              <a:rPr lang="en-US">
                <a:solidFill>
                  <a:srgbClr val="000000"/>
                </a:solidFill>
                <a:latin typeface="Century Gothic" pitchFamily="34" charset="0"/>
              </a:rPr>
            </a:br>
            <a:r>
              <a:rPr lang="en-US">
                <a:solidFill>
                  <a:srgbClr val="000000"/>
                </a:solidFill>
                <a:latin typeface="Century Gothic" pitchFamily="34" charset="0"/>
              </a:rPr>
              <a:t>here.</a:t>
            </a:r>
          </a:p>
        </p:txBody>
      </p:sp>
      <p:pic>
        <p:nvPicPr>
          <p:cNvPr id="5126" name="Picture 6" descr="http://www.americathebeautiful.com/wpimages/wpe466be6b_0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895600"/>
            <a:ext cx="4572000" cy="2743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 Nickname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Our state’s nickname is the Ocean </a:t>
            </a:r>
            <a:r>
              <a:rPr lang="en-US" dirty="0"/>
              <a:t>S</a:t>
            </a:r>
            <a:r>
              <a:rPr lang="en-US" dirty="0" smtClean="0"/>
              <a:t>tate. It got it’s name because we are surrounded by the ocean.</a:t>
            </a:r>
          </a:p>
        </p:txBody>
      </p:sp>
      <p:pic>
        <p:nvPicPr>
          <p:cNvPr id="9218" name="Picture 2" descr="http://rlv1.wardtog.com/ocean_state_in_state_flag_colors_hat-148021965945272579uh2y6046c2a9793145dfacc2e629de5cabd9-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2362200"/>
            <a:ext cx="40386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533400" y="1600200"/>
            <a:ext cx="8153400" cy="2419124"/>
          </a:xfrm>
          <a:prstGeom prst="rect">
            <a:avLst/>
          </a:prstGeom>
          <a:noFill/>
          <a:ln w="12700" cap="sq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This state became the </a:t>
            </a:r>
            <a:r>
              <a:rPr lang="en-US" sz="2400" u="sng" dirty="0" smtClean="0">
                <a:solidFill>
                  <a:srgbClr val="000000"/>
                </a:solidFill>
                <a:latin typeface="Century Gothic" pitchFamily="34" charset="0"/>
              </a:rPr>
              <a:t>13</a:t>
            </a:r>
            <a:r>
              <a:rPr lang="en-US" sz="2400" u="sng" baseline="30000" dirty="0" smtClean="0">
                <a:solidFill>
                  <a:srgbClr val="000000"/>
                </a:solidFill>
                <a:latin typeface="Century Gothic" pitchFamily="34" charset="0"/>
              </a:rPr>
              <a:t>th</a:t>
            </a:r>
            <a:r>
              <a:rPr lang="en-US" sz="2400" u="sng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state </a:t>
            </a: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in the United States 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in </a:t>
            </a:r>
            <a:r>
              <a:rPr lang="en-US" sz="2400" u="sng" dirty="0" smtClean="0">
                <a:solidFill>
                  <a:srgbClr val="000000"/>
                </a:solidFill>
                <a:latin typeface="Century Gothic" pitchFamily="34" charset="0"/>
              </a:rPr>
              <a:t>1790.</a:t>
            </a:r>
            <a:r>
              <a:rPr lang="en-US" sz="2400" dirty="0" smtClean="0">
                <a:solidFill>
                  <a:srgbClr val="000000"/>
                </a:solidFill>
                <a:latin typeface="Century Gothic" pitchFamily="34" charset="0"/>
              </a:rPr>
              <a:t> </a:t>
            </a: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endParaRPr lang="en-US" sz="2400" dirty="0">
              <a:solidFill>
                <a:srgbClr val="000000"/>
              </a:solidFill>
              <a:latin typeface="Century Gothic" pitchFamily="34" charset="0"/>
            </a:endParaRPr>
          </a:p>
          <a:p>
            <a:pPr eaLnBrk="1" hangingPunct="1">
              <a:spcBef>
                <a:spcPct val="40000"/>
              </a:spcBef>
              <a:buClr>
                <a:srgbClr val="000000"/>
              </a:buClr>
            </a:pPr>
            <a:r>
              <a:rPr lang="en-US" sz="2400" dirty="0">
                <a:solidFill>
                  <a:srgbClr val="000000"/>
                </a:solidFill>
                <a:latin typeface="Century Gothic" pitchFamily="34" charset="0"/>
              </a:rPr>
              <a:t>The first Governor </a:t>
            </a:r>
            <a:r>
              <a:rPr lang="en-US" sz="2400" smtClean="0">
                <a:solidFill>
                  <a:srgbClr val="000000"/>
                </a:solidFill>
                <a:latin typeface="Century Gothic" pitchFamily="34" charset="0"/>
              </a:rPr>
              <a:t>was Nicholas Cooke.</a:t>
            </a:r>
            <a:endParaRPr lang="en-US" sz="2400" u="sng" dirty="0">
              <a:solidFill>
                <a:srgbClr val="000000"/>
              </a:solidFill>
              <a:latin typeface="Century Gothic" pitchFamily="34" charset="0"/>
            </a:endParaRPr>
          </a:p>
          <a:p>
            <a:pPr>
              <a:spcBef>
                <a:spcPct val="50000"/>
              </a:spcBef>
            </a:pPr>
            <a:endParaRPr lang="en-US" sz="2400" dirty="0">
              <a:latin typeface="Century Gothic" pitchFamily="34" charset="0"/>
            </a:endParaRPr>
          </a:p>
        </p:txBody>
      </p:sp>
      <p:sp>
        <p:nvSpPr>
          <p:cNvPr id="71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Statehood</a:t>
            </a:r>
          </a:p>
        </p:txBody>
      </p:sp>
      <p:pic>
        <p:nvPicPr>
          <p:cNvPr id="1026" name="Picture 2" descr="Nicholas Cooke was governor of Rhode Island at the time ofWashington's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864" y="3657600"/>
            <a:ext cx="1924471" cy="2752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Government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Gina Raimondo is the</a:t>
            </a:r>
          </a:p>
          <a:p>
            <a:pPr marL="0" indent="0" eaLnBrk="1" hangingPunct="1">
              <a:buNone/>
            </a:pPr>
            <a:r>
              <a:rPr lang="en-US" dirty="0" smtClean="0"/>
              <a:t>governor.</a:t>
            </a:r>
          </a:p>
        </p:txBody>
      </p:sp>
      <p:pic>
        <p:nvPicPr>
          <p:cNvPr id="7170" name="Picture 2" descr="http://theanchoronline.org/wp-content/uploads/2014/10/SplashPageBackgroun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228600"/>
            <a:ext cx="4524375" cy="6353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Weather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The average high temperature in July is: 83 degrees</a:t>
            </a:r>
          </a:p>
          <a:p>
            <a:pPr eaLnBrk="1" hangingPunct="1"/>
            <a:r>
              <a:rPr lang="en-US" dirty="0" smtClean="0"/>
              <a:t>The average high temperature in January is: 37 degrees</a:t>
            </a:r>
          </a:p>
          <a:p>
            <a:pPr eaLnBrk="1" hangingPunct="1"/>
            <a:r>
              <a:rPr lang="en-US" dirty="0" smtClean="0"/>
              <a:t>The average yearly precipitation is: 47.18 inches</a:t>
            </a:r>
          </a:p>
        </p:txBody>
      </p:sp>
      <p:pic>
        <p:nvPicPr>
          <p:cNvPr id="5122" name="Picture 2" descr="http://25.media.tumblr.com/tumblr_mang7t8pPY1rh5b26o1_5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810000"/>
            <a:ext cx="4762500" cy="2857501"/>
          </a:xfrm>
          <a:prstGeom prst="rect">
            <a:avLst/>
          </a:prstGeom>
          <a:noFill/>
        </p:spPr>
      </p:pic>
      <p:pic>
        <p:nvPicPr>
          <p:cNvPr id="5124" name="Picture 4" descr="http://images.budgettravel.com/fourthjulyprovidencerhodeislandskyline-6242014-201831_horiz-large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3810000"/>
            <a:ext cx="3657600" cy="2819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Maps</a:t>
            </a:r>
          </a:p>
        </p:txBody>
      </p:sp>
      <p:pic>
        <p:nvPicPr>
          <p:cNvPr id="9223" name="Picture 7" descr="http://1.bp.blogspot.com/-pl39jpCJQSc/UWU6q-StiEI/AAAAAAAADX0/WJrdztYEfd8/s1600/rhode-island-postcard-map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1143000"/>
            <a:ext cx="6781800" cy="4800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Natural Resources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Plant Life</a:t>
            </a:r>
          </a:p>
          <a:p>
            <a:pPr lvl="1" eaLnBrk="1" hangingPunct="1"/>
            <a:r>
              <a:rPr lang="en-US" dirty="0" smtClean="0"/>
              <a:t>Maple tree, violet, blue violet.</a:t>
            </a:r>
          </a:p>
          <a:p>
            <a:pPr eaLnBrk="1" hangingPunct="1"/>
            <a:r>
              <a:rPr lang="en-US" dirty="0" smtClean="0"/>
              <a:t>Animal Life</a:t>
            </a:r>
          </a:p>
          <a:p>
            <a:pPr lvl="1" eaLnBrk="1" hangingPunct="1"/>
            <a:r>
              <a:rPr lang="en-US" dirty="0" smtClean="0"/>
              <a:t>Chipmunks, rats, robins, blue jays, birds. </a:t>
            </a:r>
          </a:p>
        </p:txBody>
      </p:sp>
      <p:pic>
        <p:nvPicPr>
          <p:cNvPr id="4098" name="Picture 2" descr="http://1.bp.blogspot.com/-tnVDlA4z1Wg/UATZtKh1JNI/AAAAAAAAA0w/m7hF_9j85yY/s1600/chipmu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3810000"/>
            <a:ext cx="4343399" cy="2695575"/>
          </a:xfrm>
          <a:prstGeom prst="rect">
            <a:avLst/>
          </a:prstGeom>
          <a:noFill/>
        </p:spPr>
      </p:pic>
      <p:pic>
        <p:nvPicPr>
          <p:cNvPr id="4100" name="Picture 4" descr="http://philipschwarzphotography.files.wordpress.com/2012/04/blue-violet-08-83-11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9150" y="3810000"/>
            <a:ext cx="3983898" cy="2667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tate history report presentation">
  <a:themeElements>
    <a:clrScheme name="State history report presentation 9">
      <a:dk1>
        <a:srgbClr val="000099"/>
      </a:dk1>
      <a:lt1>
        <a:srgbClr val="FFFFFF"/>
      </a:lt1>
      <a:dk2>
        <a:srgbClr val="FFFFFF"/>
      </a:dk2>
      <a:lt2>
        <a:srgbClr val="99CCFF"/>
      </a:lt2>
      <a:accent1>
        <a:srgbClr val="0099CC"/>
      </a:accent1>
      <a:accent2>
        <a:srgbClr val="CC0000"/>
      </a:accent2>
      <a:accent3>
        <a:srgbClr val="FFFFFF"/>
      </a:accent3>
      <a:accent4>
        <a:srgbClr val="000082"/>
      </a:accent4>
      <a:accent5>
        <a:srgbClr val="AACAE2"/>
      </a:accent5>
      <a:accent6>
        <a:srgbClr val="B90000"/>
      </a:accent6>
      <a:hlink>
        <a:srgbClr val="0099FF"/>
      </a:hlink>
      <a:folHlink>
        <a:srgbClr val="66CCFF"/>
      </a:folHlink>
    </a:clrScheme>
    <a:fontScheme name="State history report presentation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Black" pitchFamily="34" charset="0"/>
            <a:cs typeface="Times New Roman" charset="0"/>
          </a:defRPr>
        </a:defPPr>
      </a:lstStyle>
    </a:lnDef>
  </a:objectDefaults>
  <a:extraClrSchemeLst>
    <a:extraClrScheme>
      <a:clrScheme name="State history report presentation 1">
        <a:dk1>
          <a:srgbClr val="AF273E"/>
        </a:dk1>
        <a:lt1>
          <a:srgbClr val="FFCC00"/>
        </a:lt1>
        <a:dk2>
          <a:srgbClr val="000000"/>
        </a:dk2>
        <a:lt2>
          <a:srgbClr val="FFFFFF"/>
        </a:lt2>
        <a:accent1>
          <a:srgbClr val="FF8B17"/>
        </a:accent1>
        <a:accent2>
          <a:srgbClr val="FFE103"/>
        </a:accent2>
        <a:accent3>
          <a:srgbClr val="AAAAAA"/>
        </a:accent3>
        <a:accent4>
          <a:srgbClr val="DAAE00"/>
        </a:accent4>
        <a:accent5>
          <a:srgbClr val="FFC4AB"/>
        </a:accent5>
        <a:accent6>
          <a:srgbClr val="E7CC02"/>
        </a:accent6>
        <a:hlink>
          <a:srgbClr val="FF3399"/>
        </a:hlink>
        <a:folHlink>
          <a:srgbClr val="FE1F0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2">
        <a:dk1>
          <a:srgbClr val="0000A4"/>
        </a:dk1>
        <a:lt1>
          <a:srgbClr val="CCFFFF"/>
        </a:lt1>
        <a:dk2>
          <a:srgbClr val="000066"/>
        </a:dk2>
        <a:lt2>
          <a:srgbClr val="00FFFF"/>
        </a:lt2>
        <a:accent1>
          <a:srgbClr val="51B2E3"/>
        </a:accent1>
        <a:accent2>
          <a:srgbClr val="04E8AC"/>
        </a:accent2>
        <a:accent3>
          <a:srgbClr val="AAAAB8"/>
        </a:accent3>
        <a:accent4>
          <a:srgbClr val="AEDADA"/>
        </a:accent4>
        <a:accent5>
          <a:srgbClr val="B3D5EF"/>
        </a:accent5>
        <a:accent6>
          <a:srgbClr val="03D29B"/>
        </a:accent6>
        <a:hlink>
          <a:srgbClr val="FF3399"/>
        </a:hlink>
        <a:folHlink>
          <a:srgbClr val="8F5FD5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3">
        <a:dk1>
          <a:srgbClr val="9F237F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FF03E7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E702D1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4">
        <a:dk1>
          <a:srgbClr val="00603B"/>
        </a:dk1>
        <a:lt1>
          <a:srgbClr val="FFCC00"/>
        </a:lt1>
        <a:dk2>
          <a:srgbClr val="000000"/>
        </a:dk2>
        <a:lt2>
          <a:srgbClr val="FFFFFF"/>
        </a:lt2>
        <a:accent1>
          <a:srgbClr val="39A6DD"/>
        </a:accent1>
        <a:accent2>
          <a:srgbClr val="07FB18"/>
        </a:accent2>
        <a:accent3>
          <a:srgbClr val="AAAAAA"/>
        </a:accent3>
        <a:accent4>
          <a:srgbClr val="DAAE00"/>
        </a:accent4>
        <a:accent5>
          <a:srgbClr val="AED0EB"/>
        </a:accent5>
        <a:accent6>
          <a:srgbClr val="06E315"/>
        </a:accent6>
        <a:hlink>
          <a:srgbClr val="FF3399"/>
        </a:hlink>
        <a:folHlink>
          <a:srgbClr val="753BC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5">
        <a:dk1>
          <a:srgbClr val="FF6600"/>
        </a:dk1>
        <a:lt1>
          <a:srgbClr val="FFFFFF"/>
        </a:lt1>
        <a:dk2>
          <a:srgbClr val="003366"/>
        </a:dk2>
        <a:lt2>
          <a:srgbClr val="FFFFFF"/>
        </a:lt2>
        <a:accent1>
          <a:srgbClr val="FF99FF"/>
        </a:accent1>
        <a:accent2>
          <a:srgbClr val="FFFF99"/>
        </a:accent2>
        <a:accent3>
          <a:srgbClr val="AAADB8"/>
        </a:accent3>
        <a:accent4>
          <a:srgbClr val="DADADA"/>
        </a:accent4>
        <a:accent5>
          <a:srgbClr val="FFCAFF"/>
        </a:accent5>
        <a:accent6>
          <a:srgbClr val="E7E78A"/>
        </a:accent6>
        <a:hlink>
          <a:srgbClr val="FF3399"/>
        </a:hlink>
        <a:folHlink>
          <a:srgbClr val="FF99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te history report presentation 6">
        <a:dk1>
          <a:srgbClr val="000000"/>
        </a:dk1>
        <a:lt1>
          <a:srgbClr val="FFFFFF"/>
        </a:lt1>
        <a:dk2>
          <a:srgbClr val="993366"/>
        </a:dk2>
        <a:lt2>
          <a:srgbClr val="CCFFFF"/>
        </a:lt2>
        <a:accent1>
          <a:srgbClr val="CCECFF"/>
        </a:accent1>
        <a:accent2>
          <a:srgbClr val="FFFF99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E7E78A"/>
        </a:accent6>
        <a:hlink>
          <a:srgbClr val="FFCCFF"/>
        </a:hlink>
        <a:folHlink>
          <a:srgbClr val="FFCC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7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A50021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CFAAAB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8">
        <a:dk1>
          <a:srgbClr val="A50021"/>
        </a:dk1>
        <a:lt1>
          <a:srgbClr val="FFFFFF"/>
        </a:lt1>
        <a:dk2>
          <a:srgbClr val="FFFFFF"/>
        </a:dk2>
        <a:lt2>
          <a:srgbClr val="C27474"/>
        </a:lt2>
        <a:accent1>
          <a:srgbClr val="772F3B"/>
        </a:accent1>
        <a:accent2>
          <a:srgbClr val="D19FA6"/>
        </a:accent2>
        <a:accent3>
          <a:srgbClr val="FFFFFF"/>
        </a:accent3>
        <a:accent4>
          <a:srgbClr val="8C001B"/>
        </a:accent4>
        <a:accent5>
          <a:srgbClr val="BDADAF"/>
        </a:accent5>
        <a:accent6>
          <a:srgbClr val="BD9096"/>
        </a:accent6>
        <a:hlink>
          <a:srgbClr val="A50021"/>
        </a:hlink>
        <a:folHlink>
          <a:srgbClr val="FE1F0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te history report presentation 9">
        <a:dk1>
          <a:srgbClr val="000099"/>
        </a:dk1>
        <a:lt1>
          <a:srgbClr val="FFFFFF"/>
        </a:lt1>
        <a:dk2>
          <a:srgbClr val="FFFFFF"/>
        </a:dk2>
        <a:lt2>
          <a:srgbClr val="99CCFF"/>
        </a:lt2>
        <a:accent1>
          <a:srgbClr val="0099CC"/>
        </a:accent1>
        <a:accent2>
          <a:srgbClr val="CC0000"/>
        </a:accent2>
        <a:accent3>
          <a:srgbClr val="FFFFFF"/>
        </a:accent3>
        <a:accent4>
          <a:srgbClr val="000082"/>
        </a:accent4>
        <a:accent5>
          <a:srgbClr val="AACAE2"/>
        </a:accent5>
        <a:accent6>
          <a:srgbClr val="B90000"/>
        </a:accent6>
        <a:hlink>
          <a:srgbClr val="0099FF"/>
        </a:hlink>
        <a:folHlink>
          <a:srgbClr val="66CC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State history report presentation</Template>
  <TotalTime>115</TotalTime>
  <Words>208</Words>
  <Application>Microsoft Office PowerPoint</Application>
  <PresentationFormat>On-screen Show (4:3)</PresentationFormat>
  <Paragraphs>49</Paragraphs>
  <Slides>11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State history report presentation</vt:lpstr>
      <vt:lpstr>Our 50 States: Rhode Island</vt:lpstr>
      <vt:lpstr>Symbols of Rhode Island</vt:lpstr>
      <vt:lpstr>State Flag</vt:lpstr>
      <vt:lpstr>State Nickname</vt:lpstr>
      <vt:lpstr>Statehood</vt:lpstr>
      <vt:lpstr>Government</vt:lpstr>
      <vt:lpstr>Weather</vt:lpstr>
      <vt:lpstr>Maps</vt:lpstr>
      <vt:lpstr>Natural Resources</vt:lpstr>
      <vt:lpstr>Places to Visit</vt:lpstr>
      <vt:lpstr>Famous People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Our 50 States: [Name of Your State]</dc:title>
  <dc:creator>Smart Apple</dc:creator>
  <cp:lastModifiedBy>Sue</cp:lastModifiedBy>
  <cp:revision>17</cp:revision>
  <cp:lastPrinted>2001-06-01T13:12:48Z</cp:lastPrinted>
  <dcterms:created xsi:type="dcterms:W3CDTF">2009-09-07T23:34:00Z</dcterms:created>
  <dcterms:modified xsi:type="dcterms:W3CDTF">2015-07-31T01:14:14Z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TC010183741033</vt:lpwstr>
  </property>
</Properties>
</file>